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a3b948e43f_0_8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a3b948e43f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a3b948e43f_0_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a3b948e43f_0_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a3b948e43f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a3b948e43f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a3b948e43f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a3b948e43f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a3b948e43f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a3b948e43f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a3b948e43f_0_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a3b948e43f_0_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a3b948e43f_0_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a3b948e43f_0_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a3b948e43f_0_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a3b948e43f_0_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a3b948e43f_0_8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a3b948e43f_0_8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a3b948e43f_0_8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a3b948e43f_0_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a3b948e43f_0_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a3b948e43f_0_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a3b948e43f_0_9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a3b948e43f_0_9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a3b948e43f_0_9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a3b948e43f_0_9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a3b948e43f_0_9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a3b948e43f_0_9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a3b948e43f_0_9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a3b948e43f_0_9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a3b948e43f_0_9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a3b948e43f_0_9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a3b948e43f_0_7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a3b948e43f_0_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a3b948e43f_0_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a3b948e43f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a3b948e43f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a3b948e43f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a3b948e43f_0_7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a3b948e43f_0_7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3b948e43f_0_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a3b948e43f_0_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a3b948e43f_0_8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a3b948e43f_0_8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a3b948e43f_0_9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a3b948e43f_0_9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rgbClr val="76110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20.png"/><Relationship Id="rId5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61108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idx="4294967295" type="ctrTitle"/>
          </p:nvPr>
        </p:nvSpPr>
        <p:spPr>
          <a:xfrm>
            <a:off x="710625" y="1702825"/>
            <a:ext cx="6814800" cy="65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120">
                <a:solidFill>
                  <a:srgbClr val="761108"/>
                </a:solidFill>
                <a:latin typeface="Lato"/>
                <a:ea typeface="Lato"/>
                <a:cs typeface="Lato"/>
                <a:sym typeface="Lato"/>
              </a:rPr>
              <a:t>DSO 510</a:t>
            </a:r>
            <a:r>
              <a:rPr b="1" lang="en" sz="312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: Business Analytics Project</a:t>
            </a:r>
            <a:endParaRPr b="1" sz="312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312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92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Investigating Crime and Rental Prices</a:t>
            </a:r>
            <a:endParaRPr b="1" sz="192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175" y="2360125"/>
            <a:ext cx="2629350" cy="197202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/>
          <p:nvPr/>
        </p:nvSpPr>
        <p:spPr>
          <a:xfrm>
            <a:off x="3554350" y="2935525"/>
            <a:ext cx="5282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Dimitra Charalampopoulou, Saier (Sam) Hu,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Chris Leung, Kai Hoffmann, Nicoletta Ziozis, Brittany Sims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idx="4294967295" type="title"/>
          </p:nvPr>
        </p:nvSpPr>
        <p:spPr>
          <a:xfrm>
            <a:off x="1064625" y="496650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Descriptive Statistics Summary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2"/>
          <p:cNvSpPr/>
          <p:nvPr/>
        </p:nvSpPr>
        <p:spPr>
          <a:xfrm>
            <a:off x="627527" y="716325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150" y="1387475"/>
            <a:ext cx="8738476" cy="2523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idx="4294967295" type="title"/>
          </p:nvPr>
        </p:nvSpPr>
        <p:spPr>
          <a:xfrm>
            <a:off x="1041600" y="10542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Visualizations - Crime &amp; Rent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"/>
          <p:cNvSpPr/>
          <p:nvPr/>
        </p:nvSpPr>
        <p:spPr>
          <a:xfrm>
            <a:off x="604502" y="325100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50" y="1271725"/>
            <a:ext cx="4422525" cy="260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2" y="1009225"/>
            <a:ext cx="4479000" cy="312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idx="4294967295" type="title"/>
          </p:nvPr>
        </p:nvSpPr>
        <p:spPr>
          <a:xfrm>
            <a:off x="1041600" y="10542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Visualizations - Unemployment &amp; Income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4"/>
          <p:cNvSpPr/>
          <p:nvPr/>
        </p:nvSpPr>
        <p:spPr>
          <a:xfrm>
            <a:off x="604502" y="325100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32851"/>
            <a:ext cx="4438402" cy="2658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25" y="1332849"/>
            <a:ext cx="4467429" cy="2658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idx="4294967295" type="title"/>
          </p:nvPr>
        </p:nvSpPr>
        <p:spPr>
          <a:xfrm>
            <a:off x="1041600" y="10542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Visualizations - Crime &amp; Rent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5"/>
          <p:cNvSpPr/>
          <p:nvPr/>
        </p:nvSpPr>
        <p:spPr>
          <a:xfrm>
            <a:off x="604502" y="325100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16625"/>
            <a:ext cx="4475275" cy="27102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0575" y="1314513"/>
            <a:ext cx="4793425" cy="2514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idx="4294967295" type="title"/>
          </p:nvPr>
        </p:nvSpPr>
        <p:spPr>
          <a:xfrm>
            <a:off x="756450" y="191977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Our Analysis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6"/>
          <p:cNvSpPr/>
          <p:nvPr/>
        </p:nvSpPr>
        <p:spPr>
          <a:xfrm>
            <a:off x="537901" y="2139450"/>
            <a:ext cx="2130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7"/>
          <p:cNvPicPr preferRelativeResize="0"/>
          <p:nvPr/>
        </p:nvPicPr>
        <p:blipFill rotWithShape="1">
          <a:blip r:embed="rId3">
            <a:alphaModFix/>
          </a:blip>
          <a:srcRect b="24767" l="0" r="0" t="46135"/>
          <a:stretch/>
        </p:blipFill>
        <p:spPr>
          <a:xfrm>
            <a:off x="568725" y="3283600"/>
            <a:ext cx="5735873" cy="909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70" name="Google Shape;170;p27"/>
          <p:cNvSpPr txBox="1"/>
          <p:nvPr>
            <p:ph idx="4294967295" type="title"/>
          </p:nvPr>
        </p:nvSpPr>
        <p:spPr>
          <a:xfrm>
            <a:off x="862925" y="7082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Analysis:</a:t>
            </a: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Simple Regression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7"/>
          <p:cNvSpPr/>
          <p:nvPr/>
        </p:nvSpPr>
        <p:spPr>
          <a:xfrm>
            <a:off x="526676" y="290500"/>
            <a:ext cx="2913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p27"/>
          <p:cNvPicPr preferRelativeResize="0"/>
          <p:nvPr/>
        </p:nvPicPr>
        <p:blipFill rotWithShape="1">
          <a:blip r:embed="rId4">
            <a:alphaModFix/>
          </a:blip>
          <a:srcRect b="0" l="-100000" r="100000" t="0"/>
          <a:stretch/>
        </p:blipFill>
        <p:spPr>
          <a:xfrm>
            <a:off x="1232625" y="2218800"/>
            <a:ext cx="4037700" cy="238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7"/>
          <p:cNvSpPr/>
          <p:nvPr/>
        </p:nvSpPr>
        <p:spPr>
          <a:xfrm>
            <a:off x="2028725" y="3790925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7"/>
          <p:cNvSpPr/>
          <p:nvPr/>
        </p:nvSpPr>
        <p:spPr>
          <a:xfrm>
            <a:off x="4163925" y="3790925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612" y="1412825"/>
            <a:ext cx="5735876" cy="909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76" name="Google Shape;176;p27"/>
          <p:cNvSpPr/>
          <p:nvPr/>
        </p:nvSpPr>
        <p:spPr>
          <a:xfrm>
            <a:off x="1842475" y="2016113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7"/>
          <p:cNvSpPr/>
          <p:nvPr/>
        </p:nvSpPr>
        <p:spPr>
          <a:xfrm>
            <a:off x="4128625" y="2016113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/>
        </p:nvSpPr>
        <p:spPr>
          <a:xfrm>
            <a:off x="526675" y="1012613"/>
            <a:ext cx="381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Average_rent = bo + b1*crimes_percapita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7"/>
          <p:cNvSpPr txBox="1"/>
          <p:nvPr/>
        </p:nvSpPr>
        <p:spPr>
          <a:xfrm>
            <a:off x="452400" y="2787425"/>
            <a:ext cx="739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Average_rent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 = bo + b1*crimes_percapita + b2*Unemployment rate + b3*Median Income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6414775" y="1028775"/>
            <a:ext cx="2625000" cy="12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has no effect on average rent for apartments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Does have an affect on average rent for apartments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6414775" y="3111325"/>
            <a:ext cx="2868300" cy="164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has no effect on average rent for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Does have an affect on average rent for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750" y="962700"/>
            <a:ext cx="6901228" cy="32180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7" name="Google Shape;187;p28"/>
          <p:cNvSpPr txBox="1"/>
          <p:nvPr>
            <p:ph idx="4294967295" type="title"/>
          </p:nvPr>
        </p:nvSpPr>
        <p:spPr>
          <a:xfrm>
            <a:off x="862925" y="7082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Analysis:</a:t>
            </a: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Simple Regression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8"/>
          <p:cNvSpPr/>
          <p:nvPr/>
        </p:nvSpPr>
        <p:spPr>
          <a:xfrm>
            <a:off x="526676" y="290500"/>
            <a:ext cx="2913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8"/>
          <p:cNvSpPr txBox="1"/>
          <p:nvPr/>
        </p:nvSpPr>
        <p:spPr>
          <a:xfrm>
            <a:off x="6634500" y="529350"/>
            <a:ext cx="217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Y axis fix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>
            <p:ph idx="4294967295" type="title"/>
          </p:nvPr>
        </p:nvSpPr>
        <p:spPr>
          <a:xfrm>
            <a:off x="862925" y="7082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Analysis:</a:t>
            </a: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Simple Regression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9"/>
          <p:cNvSpPr/>
          <p:nvPr/>
        </p:nvSpPr>
        <p:spPr>
          <a:xfrm>
            <a:off x="526676" y="290500"/>
            <a:ext cx="2913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29"/>
          <p:cNvPicPr preferRelativeResize="0"/>
          <p:nvPr/>
        </p:nvPicPr>
        <p:blipFill rotWithShape="1">
          <a:blip r:embed="rId3">
            <a:alphaModFix/>
          </a:blip>
          <a:srcRect b="0" l="-100000" r="100000" t="0"/>
          <a:stretch/>
        </p:blipFill>
        <p:spPr>
          <a:xfrm>
            <a:off x="1232625" y="2218800"/>
            <a:ext cx="4037700" cy="238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2625" y="1013150"/>
            <a:ext cx="7017752" cy="327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idx="4294967295" type="title"/>
          </p:nvPr>
        </p:nvSpPr>
        <p:spPr>
          <a:xfrm>
            <a:off x="862925" y="7082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Analysis:</a:t>
            </a: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Regression for Studio Apartments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526676" y="290500"/>
            <a:ext cx="2913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>
            <a:alphaModFix/>
          </a:blip>
          <a:srcRect b="0" l="-100000" r="100000" t="0"/>
          <a:stretch/>
        </p:blipFill>
        <p:spPr>
          <a:xfrm>
            <a:off x="1232625" y="2218800"/>
            <a:ext cx="4037700" cy="238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675" y="1507625"/>
            <a:ext cx="4601975" cy="23283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5569650" y="1367475"/>
            <a:ext cx="2868300" cy="15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4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has no effect on rent for 0 Bedroom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Does have an affect on rent for 0 Bedroom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07" name="Google Shape;207;p30"/>
          <p:cNvSpPr txBox="1"/>
          <p:nvPr/>
        </p:nvSpPr>
        <p:spPr>
          <a:xfrm>
            <a:off x="5782200" y="3266500"/>
            <a:ext cx="2386800" cy="963600"/>
          </a:xfrm>
          <a:prstGeom prst="rect">
            <a:avLst/>
          </a:prstGeom>
          <a:noFill/>
          <a:ln cap="flat" cmpd="sng" w="952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Fail to reject the n</a:t>
            </a: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ull hypothesis: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the p-value for crimes per capita at a significance level of 10%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30"/>
          <p:cNvSpPr/>
          <p:nvPr/>
        </p:nvSpPr>
        <p:spPr>
          <a:xfrm>
            <a:off x="1692100" y="3412225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0"/>
          <p:cNvSpPr/>
          <p:nvPr/>
        </p:nvSpPr>
        <p:spPr>
          <a:xfrm>
            <a:off x="3402100" y="3412213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0" name="Google Shape;210;p30"/>
          <p:cNvCxnSpPr>
            <a:stCxn id="209" idx="3"/>
            <a:endCxn id="207" idx="1"/>
          </p:cNvCxnSpPr>
          <p:nvPr/>
        </p:nvCxnSpPr>
        <p:spPr>
          <a:xfrm>
            <a:off x="4018300" y="3496213"/>
            <a:ext cx="1764000" cy="252000"/>
          </a:xfrm>
          <a:prstGeom prst="straightConnector1">
            <a:avLst/>
          </a:prstGeom>
          <a:noFill/>
          <a:ln cap="flat" cmpd="sng" w="9525">
            <a:solidFill>
              <a:srgbClr val="CD2B1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30"/>
          <p:cNvSpPr txBox="1"/>
          <p:nvPr/>
        </p:nvSpPr>
        <p:spPr>
          <a:xfrm>
            <a:off x="378400" y="730900"/>
            <a:ext cx="861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log(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Rent_0_Bed)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= bo + b1*log(crimes_percapita) + b2*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log(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Unemployment rate) + b3*log(Median Income)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63" y="1244200"/>
            <a:ext cx="4689050" cy="2328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17" name="Google Shape;217;p31"/>
          <p:cNvSpPr txBox="1"/>
          <p:nvPr>
            <p:ph idx="4294967295" type="title"/>
          </p:nvPr>
        </p:nvSpPr>
        <p:spPr>
          <a:xfrm>
            <a:off x="862925" y="7082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Analysis:</a:t>
            </a: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Regression for 1 Bed Apartments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1"/>
          <p:cNvSpPr/>
          <p:nvPr/>
        </p:nvSpPr>
        <p:spPr>
          <a:xfrm>
            <a:off x="526676" y="290500"/>
            <a:ext cx="2913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9" name="Google Shape;219;p31"/>
          <p:cNvPicPr preferRelativeResize="0"/>
          <p:nvPr/>
        </p:nvPicPr>
        <p:blipFill rotWithShape="1">
          <a:blip r:embed="rId4">
            <a:alphaModFix/>
          </a:blip>
          <a:srcRect b="0" l="-100000" r="100000" t="0"/>
          <a:stretch/>
        </p:blipFill>
        <p:spPr>
          <a:xfrm>
            <a:off x="1232625" y="2218800"/>
            <a:ext cx="4037700" cy="23868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1"/>
          <p:cNvSpPr txBox="1"/>
          <p:nvPr>
            <p:ph idx="1" type="body"/>
          </p:nvPr>
        </p:nvSpPr>
        <p:spPr>
          <a:xfrm>
            <a:off x="5569650" y="1367475"/>
            <a:ext cx="2868300" cy="15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4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has no effect on rent for 1 Bedroom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Does have an affect on rent for 1 Bedroom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1" name="Google Shape;221;p31"/>
          <p:cNvSpPr txBox="1"/>
          <p:nvPr/>
        </p:nvSpPr>
        <p:spPr>
          <a:xfrm>
            <a:off x="5782200" y="3266500"/>
            <a:ext cx="2868300" cy="909900"/>
          </a:xfrm>
          <a:prstGeom prst="rect">
            <a:avLst/>
          </a:prstGeom>
          <a:noFill/>
          <a:ln cap="flat" cmpd="sng" w="952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Fail to reject null hypothesis the n</a:t>
            </a: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ull hypothesis at a significance level of 5%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" name="Google Shape;222;p31"/>
          <p:cNvSpPr/>
          <p:nvPr/>
        </p:nvSpPr>
        <p:spPr>
          <a:xfrm>
            <a:off x="1692100" y="3160075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1"/>
          <p:cNvSpPr/>
          <p:nvPr/>
        </p:nvSpPr>
        <p:spPr>
          <a:xfrm>
            <a:off x="3402100" y="3160075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4" name="Google Shape;224;p31"/>
          <p:cNvCxnSpPr>
            <a:stCxn id="223" idx="3"/>
            <a:endCxn id="221" idx="1"/>
          </p:cNvCxnSpPr>
          <p:nvPr/>
        </p:nvCxnSpPr>
        <p:spPr>
          <a:xfrm>
            <a:off x="4018300" y="3244075"/>
            <a:ext cx="1764000" cy="477300"/>
          </a:xfrm>
          <a:prstGeom prst="straightConnector1">
            <a:avLst/>
          </a:prstGeom>
          <a:noFill/>
          <a:ln cap="flat" cmpd="sng" w="9525">
            <a:solidFill>
              <a:srgbClr val="CD2B1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1"/>
          <p:cNvSpPr txBox="1"/>
          <p:nvPr/>
        </p:nvSpPr>
        <p:spPr>
          <a:xfrm>
            <a:off x="462500" y="730900"/>
            <a:ext cx="875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log(Rent_1_Bed)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= bo + b1*log(crimes_percapita) + b2*log(Unemployment rate) + b3*log(Median Income)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idx="4294967295" type="title"/>
          </p:nvPr>
        </p:nvSpPr>
        <p:spPr>
          <a:xfrm>
            <a:off x="1064625" y="552675"/>
            <a:ext cx="54108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  <a:endParaRPr b="1" sz="4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1064625" y="1766400"/>
            <a:ext cx="7463100" cy="16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Investigating the impact of </a:t>
            </a:r>
            <a:r>
              <a:rPr b="1"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crimes per capita</a:t>
            </a:r>
            <a:r>
              <a:rPr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on average </a:t>
            </a:r>
            <a:r>
              <a:rPr b="1"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rent prices</a:t>
            </a:r>
            <a:r>
              <a:rPr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in </a:t>
            </a:r>
            <a:r>
              <a:rPr b="1"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51</a:t>
            </a:r>
            <a:r>
              <a:rPr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major US cities</a:t>
            </a:r>
            <a:endParaRPr sz="2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627527" y="716325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950" y="1301650"/>
            <a:ext cx="5044371" cy="22982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31" name="Google Shape;231;p32"/>
          <p:cNvSpPr txBox="1"/>
          <p:nvPr>
            <p:ph idx="4294967295" type="title"/>
          </p:nvPr>
        </p:nvSpPr>
        <p:spPr>
          <a:xfrm>
            <a:off x="862925" y="7082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Analysis:</a:t>
            </a: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Regression for 2 Bed Apartments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2"/>
          <p:cNvSpPr/>
          <p:nvPr/>
        </p:nvSpPr>
        <p:spPr>
          <a:xfrm>
            <a:off x="526676" y="290500"/>
            <a:ext cx="2913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3" name="Google Shape;233;p32"/>
          <p:cNvPicPr preferRelativeResize="0"/>
          <p:nvPr/>
        </p:nvPicPr>
        <p:blipFill rotWithShape="1">
          <a:blip r:embed="rId4">
            <a:alphaModFix/>
          </a:blip>
          <a:srcRect b="0" l="-100000" r="100000" t="0"/>
          <a:stretch/>
        </p:blipFill>
        <p:spPr>
          <a:xfrm>
            <a:off x="1232625" y="2218800"/>
            <a:ext cx="4037700" cy="238682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2"/>
          <p:cNvSpPr txBox="1"/>
          <p:nvPr>
            <p:ph idx="1" type="body"/>
          </p:nvPr>
        </p:nvSpPr>
        <p:spPr>
          <a:xfrm>
            <a:off x="5569650" y="1367475"/>
            <a:ext cx="2868300" cy="15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4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has no effect on rent for 2 Bedroom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Does have an affect on rent for 2 Bedroom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35" name="Google Shape;235;p32"/>
          <p:cNvSpPr txBox="1"/>
          <p:nvPr/>
        </p:nvSpPr>
        <p:spPr>
          <a:xfrm>
            <a:off x="5782200" y="3266500"/>
            <a:ext cx="2118000" cy="644400"/>
          </a:xfrm>
          <a:prstGeom prst="rect">
            <a:avLst/>
          </a:prstGeom>
          <a:noFill/>
          <a:ln cap="flat" cmpd="sng" w="952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Reject</a:t>
            </a: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 Null Hypothesis at a significance level of 5%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32"/>
          <p:cNvSpPr/>
          <p:nvPr/>
        </p:nvSpPr>
        <p:spPr>
          <a:xfrm>
            <a:off x="1692100" y="3160075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2"/>
          <p:cNvSpPr/>
          <p:nvPr/>
        </p:nvSpPr>
        <p:spPr>
          <a:xfrm>
            <a:off x="3402100" y="3160075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8" name="Google Shape;238;p32"/>
          <p:cNvCxnSpPr>
            <a:stCxn id="237" idx="3"/>
            <a:endCxn id="235" idx="1"/>
          </p:cNvCxnSpPr>
          <p:nvPr/>
        </p:nvCxnSpPr>
        <p:spPr>
          <a:xfrm>
            <a:off x="4018300" y="3244075"/>
            <a:ext cx="1764000" cy="344700"/>
          </a:xfrm>
          <a:prstGeom prst="straightConnector1">
            <a:avLst/>
          </a:prstGeom>
          <a:noFill/>
          <a:ln cap="flat" cmpd="sng" w="9525">
            <a:solidFill>
              <a:srgbClr val="CD2B1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" name="Google Shape;239;p32"/>
          <p:cNvSpPr txBox="1"/>
          <p:nvPr/>
        </p:nvSpPr>
        <p:spPr>
          <a:xfrm>
            <a:off x="409500" y="816175"/>
            <a:ext cx="873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log(Rent_2_Beds)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= bo + b1*log(crimes_percapita) + b2*log(Unemployment rate) + b3*log(Median Income)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225" y="1267200"/>
            <a:ext cx="4856100" cy="230153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45" name="Google Shape;245;p33"/>
          <p:cNvSpPr txBox="1"/>
          <p:nvPr>
            <p:ph idx="4294967295" type="title"/>
          </p:nvPr>
        </p:nvSpPr>
        <p:spPr>
          <a:xfrm>
            <a:off x="862925" y="7082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Analysis:</a:t>
            </a: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Regression for 3 Bed Apartments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3"/>
          <p:cNvSpPr/>
          <p:nvPr/>
        </p:nvSpPr>
        <p:spPr>
          <a:xfrm>
            <a:off x="526676" y="290500"/>
            <a:ext cx="2913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7" name="Google Shape;247;p33"/>
          <p:cNvPicPr preferRelativeResize="0"/>
          <p:nvPr/>
        </p:nvPicPr>
        <p:blipFill rotWithShape="1">
          <a:blip r:embed="rId4">
            <a:alphaModFix/>
          </a:blip>
          <a:srcRect b="0" l="-100000" r="100000" t="0"/>
          <a:stretch/>
        </p:blipFill>
        <p:spPr>
          <a:xfrm>
            <a:off x="1232625" y="2218800"/>
            <a:ext cx="4037700" cy="238682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3"/>
          <p:cNvSpPr txBox="1"/>
          <p:nvPr>
            <p:ph idx="1" type="body"/>
          </p:nvPr>
        </p:nvSpPr>
        <p:spPr>
          <a:xfrm>
            <a:off x="5569650" y="1367475"/>
            <a:ext cx="2868300" cy="15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4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has no effect on rent for 3 Bedroom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Does have an affect on rent for 3 Bedroom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49" name="Google Shape;249;p33"/>
          <p:cNvSpPr txBox="1"/>
          <p:nvPr/>
        </p:nvSpPr>
        <p:spPr>
          <a:xfrm>
            <a:off x="5782200" y="3266500"/>
            <a:ext cx="2118000" cy="644400"/>
          </a:xfrm>
          <a:prstGeom prst="rect">
            <a:avLst/>
          </a:prstGeom>
          <a:noFill/>
          <a:ln cap="flat" cmpd="sng" w="952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Reject Null Hypothesis at a significance level of 5%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33"/>
          <p:cNvSpPr/>
          <p:nvPr/>
        </p:nvSpPr>
        <p:spPr>
          <a:xfrm>
            <a:off x="1692100" y="3160075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3"/>
          <p:cNvSpPr/>
          <p:nvPr/>
        </p:nvSpPr>
        <p:spPr>
          <a:xfrm>
            <a:off x="3402100" y="3160075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2" name="Google Shape;252;p33"/>
          <p:cNvCxnSpPr>
            <a:stCxn id="251" idx="3"/>
            <a:endCxn id="249" idx="1"/>
          </p:cNvCxnSpPr>
          <p:nvPr/>
        </p:nvCxnSpPr>
        <p:spPr>
          <a:xfrm>
            <a:off x="4018300" y="3244075"/>
            <a:ext cx="1764000" cy="344700"/>
          </a:xfrm>
          <a:prstGeom prst="straightConnector1">
            <a:avLst/>
          </a:prstGeom>
          <a:noFill/>
          <a:ln cap="flat" cmpd="sng" w="9525">
            <a:solidFill>
              <a:srgbClr val="CD2B1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" name="Google Shape;253;p33"/>
          <p:cNvSpPr txBox="1"/>
          <p:nvPr/>
        </p:nvSpPr>
        <p:spPr>
          <a:xfrm>
            <a:off x="168175" y="798950"/>
            <a:ext cx="867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log(Rent_3_Beds)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= bo + b1*log(crimes_percapita) + b2*log(Unemployment rate) + b3*log(Median Income)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325" y="1293275"/>
            <a:ext cx="4894000" cy="222977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59" name="Google Shape;259;p34"/>
          <p:cNvSpPr txBox="1"/>
          <p:nvPr>
            <p:ph idx="4294967295" type="title"/>
          </p:nvPr>
        </p:nvSpPr>
        <p:spPr>
          <a:xfrm>
            <a:off x="862925" y="70825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Analysis:</a:t>
            </a: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Regression for 4 Bed Apartments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34"/>
          <p:cNvSpPr/>
          <p:nvPr/>
        </p:nvSpPr>
        <p:spPr>
          <a:xfrm>
            <a:off x="526676" y="290500"/>
            <a:ext cx="2913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1" name="Google Shape;261;p34"/>
          <p:cNvPicPr preferRelativeResize="0"/>
          <p:nvPr/>
        </p:nvPicPr>
        <p:blipFill rotWithShape="1">
          <a:blip r:embed="rId4">
            <a:alphaModFix/>
          </a:blip>
          <a:srcRect b="0" l="-100000" r="100000" t="0"/>
          <a:stretch/>
        </p:blipFill>
        <p:spPr>
          <a:xfrm>
            <a:off x="1232625" y="2218800"/>
            <a:ext cx="4037700" cy="2386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4"/>
          <p:cNvSpPr txBox="1"/>
          <p:nvPr>
            <p:ph idx="1" type="body"/>
          </p:nvPr>
        </p:nvSpPr>
        <p:spPr>
          <a:xfrm>
            <a:off x="5569650" y="1367475"/>
            <a:ext cx="2868300" cy="15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4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has no effect on rent for 4 Bedroom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baseline="-25000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b="1"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 Crime Does have an affect on rent for 4 Bedroom Apartments, </a:t>
            </a:r>
            <a:r>
              <a:rPr lang="en" sz="243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for unemployment and median income</a:t>
            </a:r>
            <a:endParaRPr sz="243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1666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63" name="Google Shape;263;p34"/>
          <p:cNvSpPr txBox="1"/>
          <p:nvPr/>
        </p:nvSpPr>
        <p:spPr>
          <a:xfrm>
            <a:off x="5782200" y="3266500"/>
            <a:ext cx="2118000" cy="644400"/>
          </a:xfrm>
          <a:prstGeom prst="rect">
            <a:avLst/>
          </a:prstGeom>
          <a:noFill/>
          <a:ln cap="flat" cmpd="sng" w="952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Reject Null Hypothesis at a significance level of 5%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34"/>
          <p:cNvSpPr/>
          <p:nvPr/>
        </p:nvSpPr>
        <p:spPr>
          <a:xfrm>
            <a:off x="1692100" y="3160075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4"/>
          <p:cNvSpPr/>
          <p:nvPr/>
        </p:nvSpPr>
        <p:spPr>
          <a:xfrm>
            <a:off x="3402100" y="3160075"/>
            <a:ext cx="616200" cy="168000"/>
          </a:xfrm>
          <a:prstGeom prst="rect">
            <a:avLst/>
          </a:prstGeom>
          <a:noFill/>
          <a:ln cap="flat" cmpd="sng" w="28575">
            <a:solidFill>
              <a:srgbClr val="CD2B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6" name="Google Shape;266;p34"/>
          <p:cNvCxnSpPr>
            <a:stCxn id="265" idx="3"/>
            <a:endCxn id="263" idx="1"/>
          </p:cNvCxnSpPr>
          <p:nvPr/>
        </p:nvCxnSpPr>
        <p:spPr>
          <a:xfrm>
            <a:off x="4018300" y="3244075"/>
            <a:ext cx="1764000" cy="344700"/>
          </a:xfrm>
          <a:prstGeom prst="straightConnector1">
            <a:avLst/>
          </a:prstGeom>
          <a:noFill/>
          <a:ln cap="flat" cmpd="sng" w="9525">
            <a:solidFill>
              <a:srgbClr val="CD2B1D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7" name="Google Shape;267;p34"/>
          <p:cNvSpPr txBox="1"/>
          <p:nvPr/>
        </p:nvSpPr>
        <p:spPr>
          <a:xfrm>
            <a:off x="112125" y="798950"/>
            <a:ext cx="872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log(Rent_4_Beds)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= bo + b1*log(crimes_percapita) + b2*log(Unemployment rate) + b3*log(Median Income)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5"/>
          <p:cNvSpPr txBox="1"/>
          <p:nvPr>
            <p:ph idx="4294967295" type="title"/>
          </p:nvPr>
        </p:nvSpPr>
        <p:spPr>
          <a:xfrm>
            <a:off x="1064625" y="552675"/>
            <a:ext cx="54108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 b="1" sz="4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35"/>
          <p:cNvSpPr/>
          <p:nvPr/>
        </p:nvSpPr>
        <p:spPr>
          <a:xfrm>
            <a:off x="627527" y="716325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35"/>
          <p:cNvSpPr txBox="1"/>
          <p:nvPr/>
        </p:nvSpPr>
        <p:spPr>
          <a:xfrm>
            <a:off x="462500" y="1685100"/>
            <a:ext cx="83775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If we look at average rent across different 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apartment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 types in the 51 major cities from 2005-2015, </a:t>
            </a:r>
            <a:r>
              <a:rPr b="1" lang="en" sz="2200">
                <a:latin typeface="Calibri"/>
                <a:ea typeface="Calibri"/>
                <a:cs typeface="Calibri"/>
                <a:sym typeface="Calibri"/>
              </a:rPr>
              <a:t>we reject the null hypothesis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 that crimes per capita does not have an impact on average rent prices.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.e. W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e find out that crimes per capita has an effect on average rent prices. Moreover, we find out that </a:t>
            </a: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crimes per capita negatively affects average rent prices.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6"/>
          <p:cNvSpPr txBox="1"/>
          <p:nvPr>
            <p:ph idx="4294967295" type="title"/>
          </p:nvPr>
        </p:nvSpPr>
        <p:spPr>
          <a:xfrm>
            <a:off x="1064625" y="552675"/>
            <a:ext cx="54108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Limitations</a:t>
            </a:r>
            <a:endParaRPr b="1" sz="4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36"/>
          <p:cNvSpPr/>
          <p:nvPr/>
        </p:nvSpPr>
        <p:spPr>
          <a:xfrm>
            <a:off x="627527" y="716325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36"/>
          <p:cNvSpPr txBox="1"/>
          <p:nvPr/>
        </p:nvSpPr>
        <p:spPr>
          <a:xfrm>
            <a:off x="1116175" y="1772025"/>
            <a:ext cx="69384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ore census data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Focus on crime hot spots (neighborhoods) instead of the whole city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Focus on specific kind of crimes and their correlation with rent prices</a:t>
            </a:r>
            <a:r>
              <a:rPr i="1" lang="en" sz="2000">
                <a:latin typeface="Calibri"/>
                <a:ea typeface="Calibri"/>
                <a:cs typeface="Calibri"/>
                <a:sym typeface="Calibri"/>
              </a:rPr>
              <a:t> (e.g. property crimes may be correlated with rent more than other kind of crimes)</a:t>
            </a:r>
            <a:endParaRPr i="1"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Try to mimic ideal experiments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idx="4294967295" type="title"/>
          </p:nvPr>
        </p:nvSpPr>
        <p:spPr>
          <a:xfrm>
            <a:off x="1064625" y="552675"/>
            <a:ext cx="68580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Our Hypothesis</a:t>
            </a:r>
            <a:endParaRPr b="1" sz="3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182200" y="1320375"/>
            <a:ext cx="8717400" cy="31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</a:t>
            </a:r>
            <a:r>
              <a:rPr b="1"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Crimes per capita does NOT have an impact on average rent prices</a:t>
            </a:r>
            <a:endParaRPr sz="2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Ha</a:t>
            </a:r>
            <a:r>
              <a:rPr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Crimes per capita does have an impact on rent prices </a:t>
            </a:r>
            <a:endParaRPr sz="2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627527" y="716325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idx="4294967295" type="title"/>
          </p:nvPr>
        </p:nvSpPr>
        <p:spPr>
          <a:xfrm>
            <a:off x="1064625" y="496650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Why do we need a data driven approach?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1035300" y="1728175"/>
            <a:ext cx="6813300" cy="23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93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Our intuition is that </a:t>
            </a:r>
            <a:r>
              <a:rPr b="1" lang="en" sz="193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higher </a:t>
            </a:r>
            <a:r>
              <a:rPr lang="en" sz="193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crime rates </a:t>
            </a:r>
            <a:r>
              <a:rPr b="1" lang="en" sz="193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-&gt;</a:t>
            </a:r>
            <a:r>
              <a:rPr lang="en" sz="193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drive rental prices </a:t>
            </a:r>
            <a:r>
              <a:rPr b="1" lang="en" sz="193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lower</a:t>
            </a:r>
            <a:endParaRPr b="1" sz="193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183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" sz="203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However,</a:t>
            </a:r>
            <a:endParaRPr b="1" sz="203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b="1" sz="193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93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High crime rates may be correlated with other confounding factors</a:t>
            </a:r>
            <a:r>
              <a:rPr i="1" lang="en" sz="193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937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such as population, unemployment rates etc., which cause rental prices to be lower</a:t>
            </a:r>
            <a:endParaRPr sz="193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627527" y="716325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idx="4294967295" type="title"/>
          </p:nvPr>
        </p:nvSpPr>
        <p:spPr>
          <a:xfrm>
            <a:off x="1064625" y="496650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Why do we need a data driven approach?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627527" y="716325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941375" y="1605325"/>
            <a:ext cx="7235400" cy="23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eal-estate developers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who seek to build new apartment buildings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Real-estate investors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who might track crime figures to signal investment opportunities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Municipal law enforcement agencies </a:t>
            </a: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can benefit from our study as they try to monitor illegal activities, in that a decrease in rental rates might signal an increase in criminal activities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627525" y="1739800"/>
            <a:ext cx="5367600" cy="22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 Group Experiment/ AB Testing:</a:t>
            </a:r>
            <a:b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Crime rates over time</a:t>
            </a:r>
            <a:endParaRPr b="1"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Low Crime Rates → High Crime Rates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High Crime Rates → Low Crime Rates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Low Crime Rates → Low Crime Rates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High Crime Rates → High Crime Rates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8"/>
          <p:cNvSpPr txBox="1"/>
          <p:nvPr>
            <p:ph idx="4294967295" type="title"/>
          </p:nvPr>
        </p:nvSpPr>
        <p:spPr>
          <a:xfrm>
            <a:off x="840500" y="496650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Ideal Experiment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627526" y="716325"/>
            <a:ext cx="1680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idx="4294967295" type="title"/>
          </p:nvPr>
        </p:nvSpPr>
        <p:spPr>
          <a:xfrm>
            <a:off x="862938" y="292550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Ideal Experiment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9"/>
          <p:cNvSpPr/>
          <p:nvPr/>
        </p:nvSpPr>
        <p:spPr>
          <a:xfrm>
            <a:off x="649964" y="512225"/>
            <a:ext cx="1680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950" y="2134225"/>
            <a:ext cx="3701366" cy="24938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6625" y="2210425"/>
            <a:ext cx="3589367" cy="24176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3" name="Google Shape;113;p19"/>
          <p:cNvSpPr txBox="1"/>
          <p:nvPr/>
        </p:nvSpPr>
        <p:spPr>
          <a:xfrm>
            <a:off x="2319600" y="1060250"/>
            <a:ext cx="47178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New Orleans 	</a:t>
            </a: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Low Crime Rates → High Crime Rates)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19D19"/>
                </a:solidFill>
                <a:latin typeface="Calibri"/>
                <a:ea typeface="Calibri"/>
                <a:cs typeface="Calibri"/>
                <a:sym typeface="Calibri"/>
              </a:rPr>
              <a:t>Detroit</a:t>
            </a: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 		(High Crime Rates → Low Crime Rates)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El Paso</a:t>
            </a: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 		(Low Crime Rates → Low Crime Rates)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Boston</a:t>
            </a: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 		(High Crime Rates → High Crime Rates)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idx="4294967295" type="title"/>
          </p:nvPr>
        </p:nvSpPr>
        <p:spPr>
          <a:xfrm>
            <a:off x="1064625" y="496650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Our Data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627527" y="716325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840525" y="1385400"/>
            <a:ext cx="6979800" cy="28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 Different Datasets</a:t>
            </a:r>
            <a:r>
              <a:rPr lang="en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per City from 2005-2015 :</a:t>
            </a:r>
            <a:endParaRPr sz="2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Analysis of US Crime Data - Kaggle Data Set</a:t>
            </a:r>
            <a:endParaRPr sz="2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Apartment Rent Prices Data -  Office of policy development and research</a:t>
            </a:r>
            <a:endParaRPr sz="2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Unemployment data - US Bureau of Labor Statistics</a:t>
            </a:r>
            <a:endParaRPr sz="2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Median Household Income Data - US Census Dataset</a:t>
            </a:r>
            <a:endParaRPr sz="2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idx="4294967295" type="title"/>
          </p:nvPr>
        </p:nvSpPr>
        <p:spPr>
          <a:xfrm>
            <a:off x="1064625" y="496650"/>
            <a:ext cx="7631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 Cleaning</a:t>
            </a:r>
            <a:endParaRPr b="1" sz="3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21"/>
          <p:cNvSpPr/>
          <p:nvPr/>
        </p:nvSpPr>
        <p:spPr>
          <a:xfrm>
            <a:off x="627527" y="716325"/>
            <a:ext cx="437100" cy="440400"/>
          </a:xfrm>
          <a:prstGeom prst="rect">
            <a:avLst/>
          </a:prstGeom>
          <a:solidFill>
            <a:srgbClr val="76110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627525" y="1488975"/>
            <a:ext cx="7164900" cy="29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●</a:t>
            </a: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	</a:t>
            </a: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Flipping the rows and columns in the CSV file since they are not written in a dataframe format: </a:t>
            </a:r>
            <a:r>
              <a:rPr b="1"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df.T()</a:t>
            </a:r>
            <a:endParaRPr b="1" sz="1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●</a:t>
            </a: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	</a:t>
            </a: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Set blank values as Null values: </a:t>
            </a:r>
            <a:r>
              <a:rPr b="1"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df.replace(r'^\s*$', np.nan, regex=True)</a:t>
            </a:r>
            <a:endParaRPr b="1" sz="1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●</a:t>
            </a: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	</a:t>
            </a: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Inspecting Null values in the dataset: </a:t>
            </a:r>
            <a:r>
              <a:rPr b="1"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df.isna().sum()</a:t>
            </a:r>
            <a:endParaRPr b="1" sz="1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●</a:t>
            </a: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	</a:t>
            </a: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Removing Null values: </a:t>
            </a:r>
            <a:r>
              <a:rPr b="1"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df.dropna()</a:t>
            </a:r>
            <a:endParaRPr b="1" sz="1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●</a:t>
            </a: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	</a:t>
            </a: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Removing irrelevant columns in the datasets: </a:t>
            </a:r>
            <a:r>
              <a:rPr b="1"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df[df.columns.drop(list(df.filter(regex=‘SomeString’)))]</a:t>
            </a:r>
            <a:endParaRPr b="1" sz="1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●</a:t>
            </a: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	</a:t>
            </a:r>
            <a:r>
              <a:rPr lang="en" sz="1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Merging datasets by matching Year, State, and City </a:t>
            </a:r>
            <a:endParaRPr sz="2100" u="sng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